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82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5115E-3E18-4A2F-AC84-D97D8B1731A5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C08B4B-03FB-4338-A18D-07659B77FF8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19358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g-BG" dirty="0" smtClean="0"/>
              <a:t>Теми</a:t>
            </a:r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C08B4B-03FB-4338-A18D-07659B77FF81}" type="slidenum">
              <a:rPr lang="bg-BG" smtClean="0"/>
              <a:t>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30461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кръглен правоъгъл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Закръглен правоъгъл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лавие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20" name="Подзаглавие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19" name="Контейнер за 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11" name="Контейнер за номер на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кръглен правоъгъл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Закръглен правоъгъл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кръглен правоъгъл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Закръглен правоъгъл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с един заоблен ъгъл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bg-BG" smtClean="0"/>
              <a:t>Щракнете върху иконата, за да добавите картина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кръглен правоъгъл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кръглен правоъгъл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Контейнер за заглавие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25" name="Контейнер за 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CDD3E83-3261-43CB-95DF-A2DA7D5ED276}" type="datetimeFigureOut">
              <a:rPr lang="bg-BG" smtClean="0"/>
              <a:t>24.11.2020 г.</a:t>
            </a:fld>
            <a:endParaRPr lang="bg-BG"/>
          </a:p>
        </p:txBody>
      </p:sp>
      <p:sp>
        <p:nvSpPr>
          <p:cNvPr id="18" name="Контейнер за долния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CECE0426-E6CF-484C-B0A3-4936DA3B5313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816706"/>
          </a:xfrm>
        </p:spPr>
        <p:txBody>
          <a:bodyPr>
            <a:normAutofit/>
          </a:bodyPr>
          <a:lstStyle/>
          <a:p>
            <a:r>
              <a:rPr lang="bg-BG" sz="2000" dirty="0" smtClean="0"/>
              <a:t>Проект „ Активно приобщаване в системата на предучилищното образование“</a:t>
            </a:r>
            <a:endParaRPr lang="bg-BG" sz="2000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722376" y="3356992"/>
            <a:ext cx="7772400" cy="2304256"/>
          </a:xfrm>
        </p:spPr>
        <p:txBody>
          <a:bodyPr/>
          <a:lstStyle/>
          <a:p>
            <a:r>
              <a:rPr lang="bg-BG" b="1" i="1" dirty="0" smtClean="0"/>
              <a:t>Споделяне на резултати от Дейност 1 </a:t>
            </a:r>
            <a:r>
              <a:rPr lang="bg-BG" b="1" i="1" smtClean="0"/>
              <a:t>по Проект</a:t>
            </a:r>
            <a:endParaRPr lang="bg-BG" b="1" i="1" dirty="0" smtClean="0"/>
          </a:p>
          <a:p>
            <a:r>
              <a:rPr lang="bg-BG" b="1" i="1" dirty="0"/>
              <a:t>„ Активно приобщаване в системата на предучилищното образование</a:t>
            </a:r>
            <a:r>
              <a:rPr lang="bg-BG" b="1" i="1" dirty="0" smtClean="0"/>
              <a:t>“</a:t>
            </a:r>
          </a:p>
          <a:p>
            <a:r>
              <a:rPr lang="bg-BG" b="1" i="1" dirty="0" smtClean="0"/>
              <a:t> ДГ „ Георги Иванов“ с. Новачене</a:t>
            </a:r>
          </a:p>
          <a:p>
            <a:r>
              <a:rPr lang="bg-BG" b="1" i="1" dirty="0" smtClean="0"/>
              <a:t>Ръководител група</a:t>
            </a:r>
            <a:r>
              <a:rPr lang="en-US" b="1" i="1" dirty="0" smtClean="0"/>
              <a:t>:</a:t>
            </a:r>
            <a:r>
              <a:rPr lang="bg-BG" b="1" i="1" dirty="0" err="1" smtClean="0"/>
              <a:t>Ксения</a:t>
            </a:r>
            <a:r>
              <a:rPr lang="bg-BG" b="1" i="1" dirty="0" smtClean="0"/>
              <a:t> Иванова </a:t>
            </a:r>
            <a:endParaRPr lang="bg-BG" b="1" i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908720"/>
            <a:ext cx="274320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01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лавие 5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792087"/>
          </a:xfrm>
        </p:spPr>
        <p:txBody>
          <a:bodyPr>
            <a:normAutofit/>
          </a:bodyPr>
          <a:lstStyle/>
          <a:p>
            <a:r>
              <a:rPr lang="bg-BG" dirty="0" smtClean="0"/>
              <a:t>Теми</a:t>
            </a:r>
            <a:endParaRPr lang="bg-BG" dirty="0"/>
          </a:p>
        </p:txBody>
      </p:sp>
      <p:sp>
        <p:nvSpPr>
          <p:cNvPr id="7" name="Подзаглавие 6"/>
          <p:cNvSpPr>
            <a:spLocks noGrp="1"/>
          </p:cNvSpPr>
          <p:nvPr>
            <p:ph type="subTitle" idx="1"/>
          </p:nvPr>
        </p:nvSpPr>
        <p:spPr>
          <a:xfrm>
            <a:off x="1371600" y="1412776"/>
            <a:ext cx="6400800" cy="4226024"/>
          </a:xfrm>
        </p:spPr>
        <p:txBody>
          <a:bodyPr>
            <a:normAutofit/>
          </a:bodyPr>
          <a:lstStyle/>
          <a:p>
            <a:pPr marL="514350" indent="-514350" algn="l">
              <a:buAutoNum type="arabicPeriod"/>
            </a:pPr>
            <a:r>
              <a:rPr lang="bg-BG" sz="2000" b="1" i="1" u="sng" dirty="0" smtClean="0">
                <a:latin typeface="Times New Roman" pitchFamily="18" charset="0"/>
                <a:cs typeface="Times New Roman" pitchFamily="18" charset="0"/>
              </a:rPr>
              <a:t>„Знам и мога“</a:t>
            </a:r>
          </a:p>
          <a:p>
            <a:pPr marL="514350" indent="-514350" algn="l">
              <a:buAutoNum type="arabicPeriod"/>
            </a:pPr>
            <a:r>
              <a:rPr lang="bg-BG" sz="2000" b="1" i="1" u="sng" dirty="0" smtClean="0">
                <a:latin typeface="Times New Roman" pitchFamily="18" charset="0"/>
                <a:cs typeface="Times New Roman" pitchFamily="18" charset="0"/>
              </a:rPr>
              <a:t>„Играя със звукове“</a:t>
            </a:r>
          </a:p>
          <a:p>
            <a:pPr marL="514350" indent="-514350" algn="l">
              <a:buAutoNum type="arabicPeriod"/>
            </a:pPr>
            <a:r>
              <a:rPr lang="bg-BG" sz="2000" b="1" i="1" u="sng" dirty="0" smtClean="0">
                <a:latin typeface="Times New Roman" pitchFamily="18" charset="0"/>
                <a:cs typeface="Times New Roman" pitchFamily="18" charset="0"/>
              </a:rPr>
              <a:t>„Аз и моето семейство“</a:t>
            </a:r>
          </a:p>
          <a:p>
            <a:pPr marL="514350" indent="-514350" algn="l">
              <a:buAutoNum type="arabicPeriod"/>
            </a:pPr>
            <a:r>
              <a:rPr lang="bg-BG" sz="2000" b="1" i="1" u="sng" dirty="0" smtClean="0">
                <a:latin typeface="Times New Roman" pitchFamily="18" charset="0"/>
                <a:cs typeface="Times New Roman" pitchFamily="18" charset="0"/>
              </a:rPr>
              <a:t>„Моето семейство. Кой какво работи“</a:t>
            </a:r>
            <a:endParaRPr lang="en-US" sz="20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AutoNum type="arabicPeriod"/>
            </a:pPr>
            <a:r>
              <a:rPr lang="bg-BG" sz="2000" b="1" i="1" u="sng" dirty="0" smtClean="0">
                <a:latin typeface="Times New Roman" pitchFamily="18" charset="0"/>
                <a:cs typeface="Times New Roman" pitchFamily="18" charset="0"/>
              </a:rPr>
              <a:t> „Да се запознаем- аз съм…..“</a:t>
            </a:r>
          </a:p>
          <a:p>
            <a:pPr marL="514350" indent="-514350" algn="l">
              <a:buAutoNum type="arabicPeriod"/>
            </a:pPr>
            <a:r>
              <a:rPr lang="bg-BG" sz="2000" b="1" i="1" u="sng" dirty="0" smtClean="0">
                <a:latin typeface="Times New Roman" pitchFamily="18" charset="0"/>
                <a:cs typeface="Times New Roman" pitchFamily="18" charset="0"/>
              </a:rPr>
              <a:t>„Моята автобиография“</a:t>
            </a:r>
          </a:p>
          <a:p>
            <a:pPr marL="514350" indent="-514350" algn="l">
              <a:buAutoNum type="arabicPeriod"/>
            </a:pPr>
            <a:r>
              <a:rPr lang="bg-BG" sz="2000" b="1" i="1" u="sng" dirty="0" smtClean="0">
                <a:latin typeface="Times New Roman" pitchFamily="18" charset="0"/>
                <a:cs typeface="Times New Roman" pitchFamily="18" charset="0"/>
              </a:rPr>
              <a:t>„Приятелството“</a:t>
            </a:r>
          </a:p>
          <a:p>
            <a:pPr marL="514350" indent="-514350" algn="l">
              <a:buAutoNum type="arabicPeriod"/>
            </a:pPr>
            <a:r>
              <a:rPr lang="bg-BG" sz="2000" b="1" i="1" u="sng" dirty="0" smtClean="0">
                <a:latin typeface="Times New Roman" pitchFamily="18" charset="0"/>
                <a:cs typeface="Times New Roman" pitchFamily="18" charset="0"/>
              </a:rPr>
              <a:t>„Моите приятели“</a:t>
            </a:r>
          </a:p>
          <a:p>
            <a:pPr marL="514350" indent="-514350" algn="l">
              <a:buAutoNum type="arabicPeriod"/>
            </a:pPr>
            <a:r>
              <a:rPr lang="bg-BG" sz="2000" b="1" i="1" u="sng" dirty="0" smtClean="0">
                <a:latin typeface="Times New Roman" pitchFamily="18" charset="0"/>
                <a:cs typeface="Times New Roman" pitchFamily="18" charset="0"/>
              </a:rPr>
              <a:t>„Мечето, което не искаше да дели нищо с никого“ -  Лора </a:t>
            </a:r>
            <a:r>
              <a:rPr lang="bg-BG" sz="2000" b="1" i="1" u="sng" dirty="0" err="1" smtClean="0">
                <a:latin typeface="Times New Roman" pitchFamily="18" charset="0"/>
                <a:cs typeface="Times New Roman" pitchFamily="18" charset="0"/>
              </a:rPr>
              <a:t>Дженинкс</a:t>
            </a:r>
            <a:endParaRPr lang="bg-BG" sz="2000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l">
              <a:buAutoNum type="arabicPeriod"/>
            </a:pPr>
            <a:r>
              <a:rPr lang="bg-BG" sz="2000" b="1" i="1" u="sng" dirty="0" smtClean="0">
                <a:latin typeface="Times New Roman" pitchFamily="18" charset="0"/>
                <a:cs typeface="Times New Roman" pitchFamily="18" charset="0"/>
              </a:rPr>
              <a:t>„Мечето, което не искаше да дели нищо с никого“</a:t>
            </a:r>
          </a:p>
          <a:p>
            <a:pPr marL="514350" indent="-514350">
              <a:buAutoNum type="arabicPeriod"/>
            </a:pPr>
            <a:endParaRPr lang="bg-BG" dirty="0" smtClean="0"/>
          </a:p>
          <a:p>
            <a:pPr marL="514350" indent="-514350">
              <a:buAutoNum type="arabicPeriod"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4934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395738"/>
          </a:xfrm>
        </p:spPr>
        <p:txBody>
          <a:bodyPr>
            <a:normAutofit fontScale="90000"/>
          </a:bodyPr>
          <a:lstStyle/>
          <a:p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1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sz="2000" i="1" u="sng" dirty="0">
                <a:latin typeface="Times New Roman" pitchFamily="18" charset="0"/>
                <a:cs typeface="Times New Roman" pitchFamily="18" charset="0"/>
              </a:rPr>
              <a:t>„Знам и мога“.</a:t>
            </a:r>
            <a:br>
              <a:rPr lang="bg-BG" sz="2000" i="1" u="sng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	За установяване на нивото на речевата компетентност на децата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се работи с приказки- пъзели – „ Червената шапчица“ и „Медената питка“. В резултат на усърдната работа на децата, те успяват да наредят пъзелите и да познаят правилно  приказките.</a:t>
            </a:r>
            <a:endParaRPr lang="bg-BG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692696"/>
            <a:ext cx="3835400" cy="3978895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8056" y="530225"/>
            <a:ext cx="3906838" cy="3906838"/>
          </a:xfrm>
        </p:spPr>
      </p:pic>
    </p:spTree>
    <p:extLst>
      <p:ext uri="{BB962C8B-B14F-4D97-AF65-F5344CB8AC3E}">
        <p14:creationId xmlns:p14="http://schemas.microsoft.com/office/powerpoint/2010/main" val="91577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67544" y="4077072"/>
            <a:ext cx="8219256" cy="1960078"/>
          </a:xfrm>
        </p:spPr>
        <p:txBody>
          <a:bodyPr>
            <a:normAutofit fontScale="90000"/>
          </a:bodyPr>
          <a:lstStyle/>
          <a:p>
            <a:r>
              <a:rPr lang="bg-BG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i="1" u="sng" dirty="0" smtClean="0">
                <a:latin typeface="Times New Roman" pitchFamily="18" charset="0"/>
                <a:cs typeface="Times New Roman" pitchFamily="18" charset="0"/>
              </a:rPr>
              <a:t>„</a:t>
            </a:r>
            <a:r>
              <a:rPr lang="bg-BG" sz="2000" i="1" u="sng" dirty="0">
                <a:latin typeface="Times New Roman" pitchFamily="18" charset="0"/>
                <a:cs typeface="Times New Roman" pitchFamily="18" charset="0"/>
              </a:rPr>
              <a:t>Играя със звукове</a:t>
            </a:r>
            <a:r>
              <a:rPr lang="bg-BG" sz="2000" i="1" u="sng" dirty="0" smtClean="0">
                <a:latin typeface="Times New Roman" pitchFamily="18" charset="0"/>
                <a:cs typeface="Times New Roman" pitchFamily="18" charset="0"/>
              </a:rPr>
              <a:t>“.</a:t>
            </a:r>
            <a:br>
              <a:rPr lang="bg-BG" sz="2000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i="1" u="sng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000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2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При тема </a:t>
            </a:r>
            <a:r>
              <a:rPr lang="bg-BG" sz="2000" i="1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„Играя със звукове</a:t>
            </a:r>
            <a:r>
              <a:rPr lang="bg-BG" sz="2000" i="1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 </a:t>
            </a:r>
            <a:r>
              <a:rPr lang="bg-BG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за развиване на уменията за откриване на мястото на звуковете в думата, се използва  настолна игра „</a:t>
            </a:r>
            <a:r>
              <a:rPr lang="bg-BG" sz="2000" dirty="0" err="1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Сричко</a:t>
            </a:r>
            <a:r>
              <a:rPr lang="bg-BG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“. Така се създава положително отношение у децата към звуковия анализ като забавна и приятна дейност.</a:t>
            </a:r>
            <a:r>
              <a:rPr lang="bg-BG" sz="2000" i="1" u="sng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000" i="1" u="sng" dirty="0">
                <a:latin typeface="Times New Roman" pitchFamily="18" charset="0"/>
                <a:cs typeface="Times New Roman" pitchFamily="18" charset="0"/>
              </a:rPr>
            </a:b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553592" cy="3258688"/>
          </a:xfrm>
        </p:spPr>
        <p:txBody>
          <a:bodyPr/>
          <a:lstStyle/>
          <a:p>
            <a:endParaRPr lang="bg-BG" dirty="0" smtClean="0"/>
          </a:p>
          <a:p>
            <a:endParaRPr lang="bg-BG" dirty="0"/>
          </a:p>
        </p:txBody>
      </p:sp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97433" y="860119"/>
            <a:ext cx="4031886" cy="34101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686924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2920" y="4581128"/>
            <a:ext cx="8183880" cy="1456022"/>
          </a:xfrm>
        </p:spPr>
        <p:txBody>
          <a:bodyPr>
            <a:normAutofit fontScale="90000"/>
          </a:bodyPr>
          <a:lstStyle/>
          <a:p>
            <a:r>
              <a:rPr lang="bg-BG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i="1" u="sng" dirty="0">
                <a:latin typeface="Times New Roman" pitchFamily="18" charset="0"/>
                <a:cs typeface="Times New Roman" pitchFamily="18" charset="0"/>
              </a:rPr>
              <a:t>„Аз и моето семейство</a:t>
            </a:r>
            <a:r>
              <a:rPr lang="bg-BG" sz="2000" i="1" u="sng" dirty="0" smtClean="0">
                <a:latin typeface="Times New Roman" pitchFamily="18" charset="0"/>
                <a:cs typeface="Times New Roman" pitchFamily="18" charset="0"/>
              </a:rPr>
              <a:t>“.</a:t>
            </a:r>
            <a:br>
              <a:rPr lang="bg-BG" sz="2000" i="1" u="sng" dirty="0" smtClean="0"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 тази тема децата съставят разказ на тема „Аз и моето семейство“. Акцентът пада върху правилния изговор на думите, назоваващи членовете от семействата им.</a:t>
            </a:r>
            <a:r>
              <a:rPr lang="bg-BG" sz="2000" i="1" u="sng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bg-BG" sz="2000" i="1" u="sng" dirty="0">
                <a:latin typeface="Times New Roman" pitchFamily="18" charset="0"/>
                <a:cs typeface="Times New Roman" pitchFamily="18" charset="0"/>
              </a:rPr>
            </a:br>
            <a:endParaRPr lang="bg-BG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973336"/>
            <a:ext cx="3932238" cy="2949178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50" y="1117600"/>
            <a:ext cx="3930650" cy="3679552"/>
          </a:xfrm>
        </p:spPr>
      </p:pic>
    </p:spTree>
    <p:extLst>
      <p:ext uri="{BB962C8B-B14F-4D97-AF65-F5344CB8AC3E}">
        <p14:creationId xmlns:p14="http://schemas.microsoft.com/office/powerpoint/2010/main" val="2572858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2920" y="4509120"/>
            <a:ext cx="8183880" cy="1528030"/>
          </a:xfrm>
        </p:spPr>
        <p:txBody>
          <a:bodyPr>
            <a:normAutofit fontScale="90000"/>
          </a:bodyPr>
          <a:lstStyle/>
          <a:p>
            <a:r>
              <a:rPr lang="bg-BG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i="1" u="sng" dirty="0">
                <a:latin typeface="Times New Roman" pitchFamily="18" charset="0"/>
                <a:cs typeface="Times New Roman" pitchFamily="18" charset="0"/>
              </a:rPr>
              <a:t>„Моето семейство. Кой какво работи“.</a:t>
            </a:r>
            <a:br>
              <a:rPr lang="bg-BG" sz="2000" i="1" u="sng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effectLst/>
                <a:latin typeface="Times New Roman" pitchFamily="18" charset="0"/>
                <a:cs typeface="Times New Roman" pitchFamily="18" charset="0"/>
              </a:rPr>
              <a:t>	</a:t>
            </a:r>
            <a:r>
              <a:rPr lang="bg-BG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Тук децата с голямо желание изпълняват песента „Моето семейство“ и разглеждат картинки на различни професии. Всяко дете разказва за професиите на своите родители, като спазват всички изисквания за правилен изговор.</a:t>
            </a:r>
            <a:endParaRPr lang="bg-BG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758825"/>
            <a:ext cx="3932238" cy="3678287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759619"/>
            <a:ext cx="3610743" cy="3610743"/>
          </a:xfrm>
        </p:spPr>
      </p:pic>
    </p:spTree>
    <p:extLst>
      <p:ext uri="{BB962C8B-B14F-4D97-AF65-F5344CB8AC3E}">
        <p14:creationId xmlns:p14="http://schemas.microsoft.com/office/powerpoint/2010/main" val="88560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502920" y="4581128"/>
            <a:ext cx="8183880" cy="1456022"/>
          </a:xfrm>
        </p:spPr>
        <p:txBody>
          <a:bodyPr>
            <a:normAutofit/>
          </a:bodyPr>
          <a:lstStyle/>
          <a:p>
            <a:r>
              <a:rPr lang="bg-BG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i="1" u="sng" dirty="0">
                <a:latin typeface="Times New Roman" pitchFamily="18" charset="0"/>
                <a:cs typeface="Times New Roman" pitchFamily="18" charset="0"/>
              </a:rPr>
              <a:t>„Да се запознаем- аз съм…..“.</a:t>
            </a:r>
            <a:br>
              <a:rPr lang="bg-BG" sz="2000" i="1" u="sng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bg-BG" sz="2000" dirty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bg-BG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ецата участват в дидактична игра „ Да се запознаем“. Всяко дете разказва кога е родено, къде, на колко години е, адреса си, какъв език говори, любими предмети, обекти и занимания.</a:t>
            </a:r>
            <a:endParaRPr lang="bg-BG" sz="2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00" y="530225"/>
            <a:ext cx="3978895" cy="3978895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50" y="661987"/>
            <a:ext cx="3930650" cy="3930650"/>
          </a:xfrm>
        </p:spPr>
      </p:pic>
    </p:spTree>
    <p:extLst>
      <p:ext uri="{BB962C8B-B14F-4D97-AF65-F5344CB8AC3E}">
        <p14:creationId xmlns:p14="http://schemas.microsoft.com/office/powerpoint/2010/main" val="158300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i="1" u="sng" dirty="0">
                <a:latin typeface="Times New Roman" pitchFamily="18" charset="0"/>
                <a:cs typeface="Times New Roman" pitchFamily="18" charset="0"/>
              </a:rPr>
              <a:t>„Моята автобиография“.</a:t>
            </a:r>
            <a:br>
              <a:rPr lang="bg-BG" sz="2000" i="1" u="sng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Заедно попълват с интерес портфолиото на всяко дете.</a:t>
            </a:r>
            <a:endParaRPr lang="bg-BG" sz="2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7748" y="1246957"/>
            <a:ext cx="4254351" cy="3278088"/>
          </a:xfrm>
        </p:spPr>
      </p:pic>
      <p:pic>
        <p:nvPicPr>
          <p:cNvPr id="6" name="Контейнер за съдържание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00970" y="1218680"/>
            <a:ext cx="4253559" cy="3335436"/>
          </a:xfrm>
        </p:spPr>
      </p:pic>
    </p:spTree>
    <p:extLst>
      <p:ext uri="{BB962C8B-B14F-4D97-AF65-F5344CB8AC3E}">
        <p14:creationId xmlns:p14="http://schemas.microsoft.com/office/powerpoint/2010/main" val="308050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i="1" u="sng" dirty="0">
                <a:latin typeface="Times New Roman" pitchFamily="18" charset="0"/>
                <a:cs typeface="Times New Roman" pitchFamily="18" charset="0"/>
              </a:rPr>
              <a:t>„Приятелството“.</a:t>
            </a:r>
            <a:br>
              <a:rPr lang="bg-BG" sz="2000" i="1" u="sng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Разговорите по темата за „Приятелство“ са насочени за изграждане у децата на чувства на толерантност и позитивизъм към деца от различни етноси.</a:t>
            </a:r>
            <a:endParaRPr lang="bg-BG" sz="2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Контейнер за съдържание 9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9059" y="1150706"/>
            <a:ext cx="3931920" cy="2946862"/>
          </a:xfrm>
        </p:spPr>
      </p:pic>
    </p:spTree>
    <p:extLst>
      <p:ext uri="{BB962C8B-B14F-4D97-AF65-F5344CB8AC3E}">
        <p14:creationId xmlns:p14="http://schemas.microsoft.com/office/powerpoint/2010/main" val="2072372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i="1" u="sng" dirty="0">
                <a:latin typeface="Times New Roman" pitchFamily="18" charset="0"/>
                <a:cs typeface="Times New Roman" pitchFamily="18" charset="0"/>
              </a:rPr>
              <a:t>„Моите приятели“.</a:t>
            </a:r>
            <a:br>
              <a:rPr lang="bg-BG" sz="2000" i="1" u="sng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Децата съставят разказ „ Моите приятели“. Целта е да се възпита у тях позитивно и толерантно отношение към децата от различна етническа принадлежност. Разговарят за добрите и лошите постъпки на герои от приказки.</a:t>
            </a:r>
            <a:endParaRPr lang="bg-BG" sz="20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74145" y="795792"/>
            <a:ext cx="3931920" cy="3656690"/>
          </a:xfrm>
        </p:spPr>
      </p:pic>
    </p:spTree>
    <p:extLst>
      <p:ext uri="{BB962C8B-B14F-4D97-AF65-F5344CB8AC3E}">
        <p14:creationId xmlns:p14="http://schemas.microsoft.com/office/powerpoint/2010/main" val="143343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1337394"/>
          </a:xfrm>
        </p:spPr>
        <p:txBody>
          <a:bodyPr>
            <a:normAutofit/>
          </a:bodyPr>
          <a:lstStyle/>
          <a:p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Тема 9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i="1" u="sng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„Мечето, което не искаше да дели нищо с никого“ -  Лора </a:t>
            </a:r>
            <a:r>
              <a:rPr lang="bg-BG" sz="2000" i="1" u="sng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Дженинкс</a:t>
            </a:r>
            <a:endParaRPr lang="bg-BG" sz="2000" i="1" u="sng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bg-BG" sz="2000" dirty="0">
              <a:solidFill>
                <a:schemeClr val="accent1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1913458"/>
          </a:xfrm>
        </p:spPr>
        <p:txBody>
          <a:bodyPr>
            <a:normAutofit lnSpcReduction="10000"/>
          </a:bodyPr>
          <a:lstStyle/>
          <a:p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ецата се запознават с приказката. С интерес възприемат текста и разговарят за постъпките на мечето. </a:t>
            </a:r>
            <a:r>
              <a:rPr lang="bg-BG" sz="2000" dirty="0"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аботи се върху правилния изговор на думите.</a:t>
            </a:r>
            <a:endParaRPr lang="bg-BG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Контейнер за съдържание 1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013" y="2747169"/>
            <a:ext cx="3675955" cy="3202111"/>
          </a:xfrm>
        </p:spPr>
      </p:pic>
      <p:pic>
        <p:nvPicPr>
          <p:cNvPr id="7" name="Контейнер за съдържание 6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2963" y="2926556"/>
            <a:ext cx="3930650" cy="2947987"/>
          </a:xfrm>
        </p:spPr>
      </p:pic>
    </p:spTree>
    <p:extLst>
      <p:ext uri="{BB962C8B-B14F-4D97-AF65-F5344CB8AC3E}">
        <p14:creationId xmlns:p14="http://schemas.microsoft.com/office/powerpoint/2010/main" val="741380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Тема 9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2000" i="1" u="sng" dirty="0">
                <a:latin typeface="Times New Roman" pitchFamily="18" charset="0"/>
                <a:cs typeface="Times New Roman" pitchFamily="18" charset="0"/>
              </a:rPr>
              <a:t>„Мечето, което не искаше да дели нищо с никого“</a:t>
            </a:r>
            <a:br>
              <a:rPr lang="bg-BG" sz="2000" i="1" u="sng" dirty="0">
                <a:latin typeface="Times New Roman" pitchFamily="18" charset="0"/>
                <a:cs typeface="Times New Roman" pitchFamily="18" charset="0"/>
              </a:rPr>
            </a:br>
            <a:r>
              <a:rPr lang="bg-BG" sz="20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	Драматизация на приказката.</a:t>
            </a:r>
            <a:r>
              <a:rPr lang="bg-BG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bg-BG" sz="2000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" y="758825"/>
            <a:ext cx="3932238" cy="3932238"/>
          </a:xfrm>
        </p:spPr>
      </p:pic>
      <p:pic>
        <p:nvPicPr>
          <p:cNvPr id="7" name="Контейнер за съдържание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150" y="759619"/>
            <a:ext cx="3930650" cy="3930650"/>
          </a:xfrm>
        </p:spPr>
      </p:pic>
    </p:spTree>
    <p:extLst>
      <p:ext uri="{BB962C8B-B14F-4D97-AF65-F5344CB8AC3E}">
        <p14:creationId xmlns:p14="http://schemas.microsoft.com/office/powerpoint/2010/main" val="56199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277</TotalTime>
  <Words>238</Words>
  <Application>Microsoft Office PowerPoint</Application>
  <PresentationFormat>Презентация на цял екран (4:3)</PresentationFormat>
  <Paragraphs>29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3" baseType="lpstr">
      <vt:lpstr>Аспект</vt:lpstr>
      <vt:lpstr>Проект „ Активно приобщаване в системата на предучилищното образование“</vt:lpstr>
      <vt:lpstr>Теми</vt:lpstr>
      <vt:lpstr>Тема 1:„Знам и мога“.   За установяване на нивото на речевата компетентност на децата  се работи с приказки- пъзели – „ Червената шапчица“ и „Медената питка“. В резултат на усърдната работа на децата, те успяват да наредят пъзелите и да познаят правилно  приказките.</vt:lpstr>
      <vt:lpstr>Тема 2: „Играя със звукове“.   При тема „Играя със звукове“ за развиване на уменията за откриване на мястото на звуковете в думата, се използва  настолна игра „Сричко“. Така се създава положително отношение у децата към звуковия анализ като забавна и приятна дейност. </vt:lpstr>
      <vt:lpstr>Тема 3: „Аз и моето семейство“.  По тази тема децата съставят разказ на тема „Аз и моето семейство“. Акцентът пада върху правилния изговор на думите, назоваващи членовете от семействата им. </vt:lpstr>
      <vt:lpstr>Тема 4: „Моето семейство. Кой какво работи“.  Тук децата с голямо желание изпълняват песента „Моето семейство“ и разглеждат картинки на различни професии. Всяко дете разказва за професиите на своите родители, като спазват всички изисквания за правилен изговор.</vt:lpstr>
      <vt:lpstr>Тема 5: „Да се запознаем- аз съм…..“.   Децата участват в дидактична игра „ Да се запознаем“. Всяко дете разказва кога е родено, къде, на колко години е, адреса си, какъв език говори, любими предмети, обекти и занимания.</vt:lpstr>
      <vt:lpstr>Тема 6: „Моята автобиография“.  Заедно попълват с интерес портфолиото на всяко дете.</vt:lpstr>
      <vt:lpstr>Тема 7: „Приятелството“.  Разговорите по темата за „Приятелство“ са насочени за изграждане у децата на чувства на толерантност и позитивизъм към деца от различни етноси.</vt:lpstr>
      <vt:lpstr>Тема 8: „Моите приятели“.  Децата съставят разказ „ Моите приятели“. Целта е да се възпита у тях позитивно и толерантно отношение към децата от различна етническа принадлежност. Разговарят за добрите и лошите постъпки на герои от приказки.</vt:lpstr>
      <vt:lpstr>Презентация на PowerPoint</vt:lpstr>
      <vt:lpstr>Тема 9: „Мечето, което не искаше да дели нищо с никого“  Драматизация на приказката.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User</dc:creator>
  <cp:lastModifiedBy>ОДЗ</cp:lastModifiedBy>
  <cp:revision>31</cp:revision>
  <dcterms:created xsi:type="dcterms:W3CDTF">2020-11-12T09:11:54Z</dcterms:created>
  <dcterms:modified xsi:type="dcterms:W3CDTF">2020-11-24T11:13:39Z</dcterms:modified>
</cp:coreProperties>
</file>